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DM Sans Medium"/>
      <p:regular r:id="rId43"/>
      <p:bold r:id="rId44"/>
      <p:italic r:id="rId45"/>
      <p:boldItalic r:id="rId46"/>
    </p:embeddedFont>
    <p:embeddedFont>
      <p:font typeface="Roboto"/>
      <p:regular r:id="rId47"/>
      <p:bold r:id="rId48"/>
      <p:italic r:id="rId49"/>
      <p:boldItalic r:id="rId50"/>
    </p:embeddedFont>
    <p:embeddedFont>
      <p:font typeface="DM Sans"/>
      <p:regular r:id="rId51"/>
      <p:bold r:id="rId52"/>
      <p:italic r:id="rId53"/>
      <p:boldItalic r:id="rId54"/>
    </p:embeddedFont>
    <p:embeddedFont>
      <p:font typeface="Open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DMSansMedium-bold.fntdata"/><Relationship Id="rId43" Type="http://schemas.openxmlformats.org/officeDocument/2006/relationships/font" Target="fonts/DMSansMedium-regular.fntdata"/><Relationship Id="rId46" Type="http://schemas.openxmlformats.org/officeDocument/2006/relationships/font" Target="fonts/DMSansMedium-boldItalic.fntdata"/><Relationship Id="rId45" Type="http://schemas.openxmlformats.org/officeDocument/2006/relationships/font" Target="fonts/DMSans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DMSans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DMSans-italic.fntdata"/><Relationship Id="rId52" Type="http://schemas.openxmlformats.org/officeDocument/2006/relationships/font" Target="fonts/DMSans-bold.fntdata"/><Relationship Id="rId11" Type="http://schemas.openxmlformats.org/officeDocument/2006/relationships/slide" Target="slides/slide6.xml"/><Relationship Id="rId55" Type="http://schemas.openxmlformats.org/officeDocument/2006/relationships/font" Target="fonts/OpenSans-regular.fntdata"/><Relationship Id="rId10" Type="http://schemas.openxmlformats.org/officeDocument/2006/relationships/slide" Target="slides/slide5.xml"/><Relationship Id="rId54" Type="http://schemas.openxmlformats.org/officeDocument/2006/relationships/font" Target="fonts/DMSans-boldItalic.fntdata"/><Relationship Id="rId13" Type="http://schemas.openxmlformats.org/officeDocument/2006/relationships/slide" Target="slides/slide8.xml"/><Relationship Id="rId57" Type="http://schemas.openxmlformats.org/officeDocument/2006/relationships/font" Target="fonts/OpenSans-italic.fntdata"/><Relationship Id="rId12" Type="http://schemas.openxmlformats.org/officeDocument/2006/relationships/slide" Target="slides/slide7.xml"/><Relationship Id="rId56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f0d53ced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f0d53ced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78eb27f2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78eb27f2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0b85bb9f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0b85bb9f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66d097c7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66d097c7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78eb27f2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78eb27f2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untuk stage 1 pretraining: model diajari dasar tentang bahasa, seperti kita belajar membaca/menulis. Data banyak, raw dan ditraining secara un/self-supervised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pada stage 2 adaptation: model diajari untuk bisa melakukan task tertentu seperti summarize, translation, classify, dll. Data cenderung lebih sedikit tapi well labeled.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78eb27f2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778eb27f2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78eb27f2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778eb27f2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multimodality: multiple types of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encoder: transform input into </a:t>
            </a:r>
            <a:r>
              <a:rPr lang="id" sz="1150">
                <a:solidFill>
                  <a:srgbClr val="050E17"/>
                </a:solidFill>
                <a:highlight>
                  <a:srgbClr val="F1F2F2"/>
                </a:highlight>
                <a:latin typeface="Roboto"/>
                <a:ea typeface="Roboto"/>
                <a:cs typeface="Roboto"/>
                <a:sym typeface="Roboto"/>
              </a:rPr>
              <a:t>compressed</a:t>
            </a:r>
            <a:r>
              <a:rPr lang="id"/>
              <a:t> representation (lebih small), while maintaining the core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decoder: transform/projecting compressed representation into some outputs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analoginya: seperti saat kita merangkum pelajaran dan disuruh menjelaskan ulang atau seperti sebuah object yang dipacking lalu disusun ulang</a:t>
            </a:r>
            <a:br>
              <a:rPr lang="id"/>
            </a:br>
            <a:r>
              <a:rPr lang="id"/>
              <a:t>For example, in language translation, the Encoder network takes in a sentence in one language and produces a vector that represents the meaning of the sentence. The Decoder network then takes this vector as input and generates a sentence in another language that conveys the same meaning.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0b85bb9f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0b85bb9f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ee04129b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3ee04129b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3ee04129b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3ee04129b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3eeb0b826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3eeb0b826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a3fb84c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a3fb84c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a3fb84cd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a3fb84c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3ee04129b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3ee04129b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3ee04129b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3ee04129b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3eeb0b826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3eeb0b826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0d199b152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0d199b152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3ee04129b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3ee04129b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7a94b3417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7a94b3417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3ee04129b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3ee04129b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3f0d53ced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3f0d53ced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0b85bb9f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40b85bb9f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0b85bb9f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40b85bb9f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40b85bb9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40b85bb9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0b85bb9f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40b85bb9f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3ee04129b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3ee04129b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7a3fb84cd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7a3fb84cd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7a94b341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7a94b341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7a94b3417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7a94b3417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3f0d53ced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3f0d53ced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f0d53ced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3f0d53ced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f0d53ced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f0d53ced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0b85bb9f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0b85bb9f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778eb27f2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778eb27f2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66d097c7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66d097c7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78eb27f2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78eb27f2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linkedin.com/posts/davidtfoster_datascience-machinelearning-ai-activity-7044233450295316480-nd31" TargetMode="External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hyperlink" Target="https://www.nvidia.com/en-us/glossary/data-science/generative-ai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hyperlink" Target="https://blogs.nvidia.com/blog/2023/03/13/what-are-foundation-models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_sJfNfMAQHw" TargetMode="External"/><Relationship Id="rId4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reddit.com/r/midjourney/comments/13cq2wz/this_time_its_slightly_harder_one_is_midjourney/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hyperlink" Target="http://jalammar.github.io/illustrated-transformer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hyperlink" Target="https://openai.com/research/clip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hyperlink" Target="https://openai.com/research/clip" TargetMode="External"/><Relationship Id="rId5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hyperlink" Target="https://lilianweng.github.io/posts/2021-07-11-diffusion-models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assemblyai.com/blog/modern-generative-ai-images/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hyperlink" Target="https://arxiv.org/abs/2112.10752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huggingface.co/blog/controlnet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huggingface.co/docs/diffusers/training/dreambooth" TargetMode="External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lipdrop.co/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bloomberg.com/graphics/2023-generative-ai-bias/" TargetMode="External"/><Relationship Id="rId4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theverge.com/2023/2/6/23587393/ai-art-copyright-lawsuit-getty-images-stable-diffusion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arxiv.org/pdf/2307.09009.pdf" TargetMode="External"/><Relationship Id="rId4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clipdrop.co/stable-diffusion" TargetMode="External"/><Relationship Id="rId4" Type="http://schemas.openxmlformats.org/officeDocument/2006/relationships/image" Target="../media/image3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theguardian.com/technology/2023/feb/02/chatgpt-100-million-users-open-ai-fastest-growing-app" TargetMode="External"/><Relationship Id="rId4" Type="http://schemas.openxmlformats.org/officeDocument/2006/relationships/hyperlink" Target="https://techcrunch.com/2022/10/17/stability-ai-the-startup-behind-stable-diffusion-raises-101m/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s://www.forbes.com/sites/konstantinebuhler/2023/04/11/ai-50-2023-generative-ai-trends/?sh=51316a9a7c0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S7xTBa93TX8" TargetMode="External"/><Relationship Id="rId4" Type="http://schemas.openxmlformats.org/officeDocument/2006/relationships/image" Target="../media/image2.jpg"/><Relationship Id="rId5" Type="http://schemas.openxmlformats.org/officeDocument/2006/relationships/hyperlink" Target="http://drive.google.com/file/d/1v4_mdGaJIQsU6oQX9o73QEFf1F-Rh_BL/view" TargetMode="External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hyperlink" Target="https://emiliusvgs.com/wp-content/uploads/2023/03/stable-diffusion-xl.jp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221425" y="1173477"/>
            <a:ext cx="6548761" cy="5427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4C12A1"/>
                </a:solidFill>
                <a:latin typeface="DM Sans"/>
              </a:rPr>
              <a:t>An Introduction to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1221425" y="1986677"/>
            <a:ext cx="4816760" cy="5427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4C12A1"/>
                </a:solidFill>
                <a:latin typeface="DM Sans"/>
              </a:rPr>
              <a:t>Generative AI</a:t>
            </a:r>
          </a:p>
        </p:txBody>
      </p:sp>
      <p:sp>
        <p:nvSpPr>
          <p:cNvPr id="56" name="Google Shape;56;p13"/>
          <p:cNvSpPr/>
          <p:nvPr/>
        </p:nvSpPr>
        <p:spPr>
          <a:xfrm>
            <a:off x="1254200" y="2798800"/>
            <a:ext cx="4086300" cy="441900"/>
          </a:xfrm>
          <a:prstGeom prst="roundRect">
            <a:avLst>
              <a:gd fmla="val 50000" name="adj"/>
            </a:avLst>
          </a:prstGeom>
          <a:solidFill>
            <a:srgbClr val="4C12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254050" y="2794750"/>
            <a:ext cx="40863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MFM#6</a:t>
            </a:r>
            <a:r>
              <a:rPr lang="id" sz="1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- Saturday, 2</a:t>
            </a:r>
            <a:r>
              <a:rPr baseline="30000" lang="id" sz="1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nd</a:t>
            </a:r>
            <a:r>
              <a:rPr lang="id" sz="1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Sept 2023</a:t>
            </a:r>
            <a:endParaRPr sz="19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6800" y="2314159"/>
            <a:ext cx="3308900" cy="298179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313450" y="3288375"/>
            <a:ext cx="48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4C12A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Fajar Luhung - AI Engineer at Nodeflux </a:t>
            </a:r>
            <a:endParaRPr>
              <a:solidFill>
                <a:srgbClr val="4C12A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5266750" y="1845950"/>
            <a:ext cx="2546400" cy="20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lt1"/>
                </a:solidFill>
                <a:highlight>
                  <a:srgbClr val="4C12A1"/>
                </a:highlight>
                <a:latin typeface="DM Sans"/>
                <a:ea typeface="DM Sans"/>
                <a:cs typeface="DM Sans"/>
                <a:sym typeface="DM Sans"/>
              </a:rPr>
              <a:t>History</a:t>
            </a: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 of Generative AI</a:t>
            </a:r>
            <a:endParaRPr b="1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6931475" y="4688550"/>
            <a:ext cx="206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id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Generative AI Timeline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3" name="Google Shape;143;p22"/>
          <p:cNvGrpSpPr/>
          <p:nvPr/>
        </p:nvGrpSpPr>
        <p:grpSpPr>
          <a:xfrm>
            <a:off x="1029738" y="228600"/>
            <a:ext cx="3686630" cy="4838702"/>
            <a:chOff x="1029738" y="152400"/>
            <a:chExt cx="3686630" cy="4838702"/>
          </a:xfrm>
        </p:grpSpPr>
        <p:pic>
          <p:nvPicPr>
            <p:cNvPr id="144" name="Google Shape;14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29738" y="152400"/>
              <a:ext cx="3686630" cy="4838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22"/>
            <p:cNvSpPr/>
            <p:nvPr/>
          </p:nvSpPr>
          <p:spPr>
            <a:xfrm>
              <a:off x="1047900" y="204000"/>
              <a:ext cx="1996200" cy="218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  <p:sp>
        <p:nvSpPr>
          <p:cNvPr id="146" name="Google Shape;146;p22"/>
          <p:cNvSpPr/>
          <p:nvPr/>
        </p:nvSpPr>
        <p:spPr>
          <a:xfrm>
            <a:off x="7584334" y="251299"/>
            <a:ext cx="1685698" cy="301716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rgbClr val="CBB9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6771311" y="-137002"/>
            <a:ext cx="3062400" cy="338700"/>
          </a:xfrm>
          <a:prstGeom prst="roundRect">
            <a:avLst>
              <a:gd fmla="val 50000" name="adj"/>
            </a:avLst>
          </a:prstGeom>
          <a:solidFill>
            <a:srgbClr val="CBB9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d" sz="1200">
                <a:latin typeface="Open Sans"/>
                <a:ea typeface="Open Sans"/>
                <a:cs typeface="Open Sans"/>
                <a:sym typeface="Open Sans"/>
              </a:rPr>
              <a:t>Generative AI</a:t>
            </a:r>
            <a:r>
              <a:rPr lang="id" sz="1200">
                <a:latin typeface="Open Sans"/>
                <a:ea typeface="Open Sans"/>
                <a:cs typeface="Open Sans"/>
                <a:sym typeface="Open Sans"/>
              </a:rPr>
              <a:t> is a powerful tool for </a:t>
            </a:r>
            <a:r>
              <a:rPr lang="id" sz="1200">
                <a:solidFill>
                  <a:srgbClr val="434343"/>
                </a:solidFill>
                <a:highlight>
                  <a:srgbClr val="CBB9E5"/>
                </a:highlight>
                <a:latin typeface="Open Sans"/>
                <a:ea typeface="Open Sans"/>
                <a:cs typeface="Open Sans"/>
                <a:sym typeface="Open Sans"/>
              </a:rPr>
              <a:t>streamlining the workflow</a:t>
            </a:r>
            <a:r>
              <a:rPr lang="id" sz="1200">
                <a:latin typeface="Open Sans"/>
                <a:ea typeface="Open Sans"/>
                <a:cs typeface="Open Sans"/>
                <a:sym typeface="Open Sans"/>
              </a:rPr>
              <a:t> of creatives, engineers, researchers, scientists, and more. The use cases and possibilities span all industries and individuals.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Use Cases</a:t>
            </a:r>
            <a:endParaRPr b="1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539" y="1768075"/>
            <a:ext cx="5868914" cy="299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6977075" y="4804800"/>
            <a:ext cx="243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id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What is Generative AI?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/>
        </p:nvSpPr>
        <p:spPr>
          <a:xfrm>
            <a:off x="4050950" y="1533350"/>
            <a:ext cx="48771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4500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How Generative AI Works in General</a:t>
            </a:r>
            <a:endParaRPr b="1" sz="4500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649563" y="1703827"/>
            <a:ext cx="3248977" cy="19717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4C12A1"/>
                </a:solidFill>
                <a:latin typeface="DM Sans"/>
              </a:rPr>
              <a:t>02</a:t>
            </a:r>
          </a:p>
        </p:txBody>
      </p:sp>
      <p:sp>
        <p:nvSpPr>
          <p:cNvPr id="162" name="Google Shape;162;p24"/>
          <p:cNvSpPr/>
          <p:nvPr/>
        </p:nvSpPr>
        <p:spPr>
          <a:xfrm>
            <a:off x="-878320" y="-292834"/>
            <a:ext cx="3996468" cy="715250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rgbClr val="4C12A1">
              <a:alpha val="379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How Does Recent </a:t>
            </a:r>
            <a:r>
              <a:rPr b="1" lang="id">
                <a:solidFill>
                  <a:schemeClr val="lt1"/>
                </a:solidFill>
                <a:highlight>
                  <a:srgbClr val="4C12A1"/>
                </a:highlight>
                <a:latin typeface="DM Sans"/>
                <a:ea typeface="DM Sans"/>
                <a:cs typeface="DM Sans"/>
                <a:sym typeface="DM Sans"/>
              </a:rPr>
              <a:t>Generative AI Work?</a:t>
            </a:r>
            <a:endParaRPr b="1">
              <a:solidFill>
                <a:schemeClr val="lt1"/>
              </a:solidFill>
              <a:highlight>
                <a:srgbClr val="4C12A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 sz="1600">
                <a:latin typeface="Open Sans"/>
                <a:ea typeface="Open Sans"/>
                <a:cs typeface="Open Sans"/>
                <a:sym typeface="Open Sans"/>
              </a:rPr>
              <a:t>Large scale data → pre-training task → foundation model → adaptation task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2267" l="0" r="0" t="0"/>
          <a:stretch/>
        </p:blipFill>
        <p:spPr>
          <a:xfrm>
            <a:off x="2123449" y="1660825"/>
            <a:ext cx="4587724" cy="306449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6558775" y="4804800"/>
            <a:ext cx="243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id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What are Foundation Models?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11700" y="1152475"/>
            <a:ext cx="8520600" cy="771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>
                <a:latin typeface="Open Sans"/>
                <a:ea typeface="Open Sans"/>
                <a:cs typeface="Open Sans"/>
                <a:sym typeface="Open Sans"/>
              </a:rPr>
              <a:t>Example on </a:t>
            </a:r>
            <a:r>
              <a:rPr b="1" lang="id">
                <a:latin typeface="Open Sans"/>
                <a:ea typeface="Open Sans"/>
                <a:cs typeface="Open Sans"/>
                <a:sym typeface="Open Sans"/>
              </a:rPr>
              <a:t>Large Language Model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805050" y="1829925"/>
            <a:ext cx="7329600" cy="127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/>
          <p:nvPr/>
        </p:nvSpPr>
        <p:spPr>
          <a:xfrm>
            <a:off x="1948975" y="2237025"/>
            <a:ext cx="2050800" cy="415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Open Sans"/>
                <a:ea typeface="Open Sans"/>
                <a:cs typeface="Open Sans"/>
                <a:sym typeface="Open Sans"/>
              </a:rPr>
              <a:t>The color of the sky 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2042050" y="2343150"/>
            <a:ext cx="2050800" cy="415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  <a:t>The color of the sky is</a:t>
            </a:r>
            <a:endParaRPr>
              <a:solidFill>
                <a:srgbClr val="674EA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5685725" y="2237025"/>
            <a:ext cx="2050800" cy="415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Open Sans"/>
                <a:ea typeface="Open Sans"/>
                <a:cs typeface="Open Sans"/>
                <a:sym typeface="Open Sans"/>
              </a:rPr>
              <a:t>The color of the sky 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5778800" y="2343150"/>
            <a:ext cx="2050800" cy="415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  <a:t>Blue</a:t>
            </a:r>
            <a:endParaRPr>
              <a:solidFill>
                <a:srgbClr val="674EA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4486688" y="2343150"/>
            <a:ext cx="805200" cy="415200"/>
          </a:xfrm>
          <a:prstGeom prst="roundRect">
            <a:avLst>
              <a:gd fmla="val 16667" name="adj"/>
            </a:avLst>
          </a:prstGeom>
          <a:solidFill>
            <a:srgbClr val="CBB9E5"/>
          </a:solidFill>
          <a:ln cap="flat" cmpd="sng" w="9525">
            <a:solidFill>
              <a:srgbClr val="4C12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Open Sans"/>
                <a:ea typeface="Open Sans"/>
                <a:cs typeface="Open Sans"/>
                <a:sym typeface="Open Sans"/>
              </a:rPr>
              <a:t>LLM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2" name="Google Shape;182;p26"/>
          <p:cNvCxnSpPr/>
          <p:nvPr/>
        </p:nvCxnSpPr>
        <p:spPr>
          <a:xfrm>
            <a:off x="4192275" y="2550750"/>
            <a:ext cx="1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6"/>
          <p:cNvCxnSpPr/>
          <p:nvPr/>
        </p:nvCxnSpPr>
        <p:spPr>
          <a:xfrm>
            <a:off x="5391313" y="2550750"/>
            <a:ext cx="1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26"/>
          <p:cNvSpPr txBox="1"/>
          <p:nvPr/>
        </p:nvSpPr>
        <p:spPr>
          <a:xfrm>
            <a:off x="843000" y="2213775"/>
            <a:ext cx="913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Open Sans"/>
                <a:ea typeface="Open Sans"/>
                <a:cs typeface="Open Sans"/>
                <a:sym typeface="Open Sans"/>
              </a:rPr>
              <a:t>Stage 1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Open Sans"/>
                <a:ea typeface="Open Sans"/>
                <a:cs typeface="Open Sans"/>
                <a:sym typeface="Open Sans"/>
              </a:rPr>
              <a:t>Pretraining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6"/>
          <p:cNvSpPr/>
          <p:nvPr/>
        </p:nvSpPr>
        <p:spPr>
          <a:xfrm>
            <a:off x="805050" y="3219675"/>
            <a:ext cx="7329600" cy="127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1948975" y="3626775"/>
            <a:ext cx="2050800" cy="415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Open Sans"/>
                <a:ea typeface="Open Sans"/>
                <a:cs typeface="Open Sans"/>
                <a:sym typeface="Open Sans"/>
              </a:rPr>
              <a:t>The color of the sky 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2042050" y="3732900"/>
            <a:ext cx="2050800" cy="415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  <a:t>Summarize this article:</a:t>
            </a:r>
            <a:br>
              <a:rPr lang="id" sz="1100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id" sz="1100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  <a:t>Long Article</a:t>
            </a:r>
            <a:endParaRPr sz="1100">
              <a:solidFill>
                <a:srgbClr val="674EA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5685725" y="3626775"/>
            <a:ext cx="2050800" cy="415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Open Sans"/>
                <a:ea typeface="Open Sans"/>
                <a:cs typeface="Open Sans"/>
                <a:sym typeface="Open Sans"/>
              </a:rPr>
              <a:t>The color of the sky 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26"/>
          <p:cNvSpPr/>
          <p:nvPr/>
        </p:nvSpPr>
        <p:spPr>
          <a:xfrm>
            <a:off x="5778800" y="3732900"/>
            <a:ext cx="2050800" cy="415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674EA7"/>
                </a:solidFill>
                <a:latin typeface="Open Sans"/>
                <a:ea typeface="Open Sans"/>
                <a:cs typeface="Open Sans"/>
                <a:sym typeface="Open Sans"/>
              </a:rPr>
              <a:t>Short Article</a:t>
            </a:r>
            <a:endParaRPr>
              <a:solidFill>
                <a:srgbClr val="674EA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4486688" y="3732900"/>
            <a:ext cx="805200" cy="415200"/>
          </a:xfrm>
          <a:prstGeom prst="roundRect">
            <a:avLst>
              <a:gd fmla="val 16667" name="adj"/>
            </a:avLst>
          </a:prstGeom>
          <a:solidFill>
            <a:srgbClr val="BDA4E2"/>
          </a:solidFill>
          <a:ln cap="flat" cmpd="sng" w="9525">
            <a:solidFill>
              <a:srgbClr val="4C12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Open Sans"/>
                <a:ea typeface="Open Sans"/>
                <a:cs typeface="Open Sans"/>
                <a:sym typeface="Open Sans"/>
              </a:rPr>
              <a:t>LLM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1" name="Google Shape;191;p26"/>
          <p:cNvCxnSpPr/>
          <p:nvPr/>
        </p:nvCxnSpPr>
        <p:spPr>
          <a:xfrm>
            <a:off x="4192275" y="3940500"/>
            <a:ext cx="1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6"/>
          <p:cNvCxnSpPr/>
          <p:nvPr/>
        </p:nvCxnSpPr>
        <p:spPr>
          <a:xfrm>
            <a:off x="5391313" y="3940500"/>
            <a:ext cx="19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6"/>
          <p:cNvSpPr txBox="1"/>
          <p:nvPr/>
        </p:nvSpPr>
        <p:spPr>
          <a:xfrm>
            <a:off x="843000" y="3603525"/>
            <a:ext cx="913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Open Sans"/>
                <a:ea typeface="Open Sans"/>
                <a:cs typeface="Open Sans"/>
                <a:sym typeface="Open Sans"/>
              </a:rPr>
              <a:t>Stage 2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Open Sans"/>
                <a:ea typeface="Open Sans"/>
                <a:cs typeface="Open Sans"/>
                <a:sym typeface="Open Sans"/>
              </a:rPr>
              <a:t>Adaptation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2042050" y="1918375"/>
            <a:ext cx="188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Open Sans"/>
                <a:ea typeface="Open Sans"/>
                <a:cs typeface="Open Sans"/>
                <a:sym typeface="Open Sans"/>
              </a:rPr>
              <a:t>Large Scale Text Data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2033725" y="3324263"/>
            <a:ext cx="188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Open Sans"/>
                <a:ea typeface="Open Sans"/>
                <a:cs typeface="Open Sans"/>
                <a:sym typeface="Open Sans"/>
              </a:rPr>
              <a:t>Instruction Task Data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How Does Recent </a:t>
            </a:r>
            <a:r>
              <a:rPr b="1" lang="id">
                <a:solidFill>
                  <a:schemeClr val="lt1"/>
                </a:solidFill>
                <a:highlight>
                  <a:srgbClr val="4C12A1"/>
                </a:highlight>
                <a:latin typeface="DM Sans"/>
                <a:ea typeface="DM Sans"/>
                <a:cs typeface="DM Sans"/>
                <a:sym typeface="DM Sans"/>
              </a:rPr>
              <a:t>Generative AI Work?</a:t>
            </a:r>
            <a:endParaRPr b="1">
              <a:solidFill>
                <a:schemeClr val="lt1"/>
              </a:solidFill>
              <a:highlight>
                <a:srgbClr val="4C12A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311700" y="1152475"/>
            <a:ext cx="8520600" cy="771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>
                <a:latin typeface="Open Sans"/>
                <a:ea typeface="Open Sans"/>
                <a:cs typeface="Open Sans"/>
                <a:sym typeface="Open Sans"/>
              </a:rPr>
              <a:t>Example on </a:t>
            </a:r>
            <a:r>
              <a:rPr b="1" lang="id">
                <a:latin typeface="Open Sans"/>
                <a:ea typeface="Open Sans"/>
                <a:cs typeface="Open Sans"/>
                <a:sym typeface="Open Sans"/>
              </a:rPr>
              <a:t>Large Language Model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429" y="1847575"/>
            <a:ext cx="4408825" cy="29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584700" y="2016900"/>
            <a:ext cx="290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lt1"/>
                </a:solidFill>
                <a:highlight>
                  <a:srgbClr val="4C12A1"/>
                </a:highlight>
                <a:latin typeface="Open Sans"/>
                <a:ea typeface="Open Sans"/>
                <a:cs typeface="Open Sans"/>
                <a:sym typeface="Open Sans"/>
              </a:rPr>
              <a:t>GPT-3</a:t>
            </a:r>
            <a:r>
              <a:rPr lang="id" sz="1200"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id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 trained using a standard unsupervised learning method, where the model is trained to </a:t>
            </a:r>
            <a:r>
              <a:rPr b="1" lang="id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predict the next word</a:t>
            </a:r>
            <a:r>
              <a:rPr lang="id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in a sequence of text.</a:t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584700" y="3380725"/>
            <a:ext cx="312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lt1"/>
                </a:solidFill>
                <a:highlight>
                  <a:srgbClr val="4C12A1"/>
                </a:highlight>
                <a:latin typeface="Open Sans"/>
                <a:ea typeface="Open Sans"/>
                <a:cs typeface="Open Sans"/>
                <a:sym typeface="Open Sans"/>
              </a:rPr>
              <a:t>InstructGPT</a:t>
            </a:r>
            <a:r>
              <a:rPr lang="id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is </a:t>
            </a:r>
            <a:r>
              <a:rPr lang="id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fine-tuned on a smaller set of labeled data containing natural language instructions and structured data. Aims to align language models to </a:t>
            </a:r>
            <a:r>
              <a:rPr b="1" lang="id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follow instructions</a:t>
            </a:r>
            <a:r>
              <a:rPr lang="id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How Does Recent </a:t>
            </a:r>
            <a:r>
              <a:rPr b="1" lang="id">
                <a:solidFill>
                  <a:schemeClr val="lt1"/>
                </a:solidFill>
                <a:highlight>
                  <a:srgbClr val="4C12A1"/>
                </a:highlight>
                <a:latin typeface="DM Sans"/>
                <a:ea typeface="DM Sans"/>
                <a:cs typeface="DM Sans"/>
                <a:sym typeface="DM Sans"/>
              </a:rPr>
              <a:t>Generative AI Work?</a:t>
            </a:r>
            <a:endParaRPr b="1">
              <a:solidFill>
                <a:schemeClr val="lt1"/>
              </a:solidFill>
              <a:highlight>
                <a:srgbClr val="4C12A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311700" y="1152475"/>
            <a:ext cx="8520600" cy="771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>
                <a:latin typeface="Open Sans"/>
                <a:ea typeface="Open Sans"/>
                <a:cs typeface="Open Sans"/>
                <a:sym typeface="Open Sans"/>
              </a:rPr>
              <a:t>Example on </a:t>
            </a:r>
            <a:r>
              <a:rPr b="1" lang="id">
                <a:latin typeface="Open Sans"/>
                <a:ea typeface="Open Sans"/>
                <a:cs typeface="Open Sans"/>
                <a:sym typeface="Open Sans"/>
              </a:rPr>
              <a:t>Vision Language Model (Multimodal)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3775"/>
            <a:ext cx="8839200" cy="281818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How Does Recent </a:t>
            </a:r>
            <a:r>
              <a:rPr b="1" lang="id">
                <a:solidFill>
                  <a:schemeClr val="lt1"/>
                </a:solidFill>
                <a:highlight>
                  <a:srgbClr val="4C12A1"/>
                </a:highlight>
                <a:latin typeface="DM Sans"/>
                <a:ea typeface="DM Sans"/>
                <a:cs typeface="DM Sans"/>
                <a:sym typeface="DM Sans"/>
              </a:rPr>
              <a:t>Generative AI Work?</a:t>
            </a:r>
            <a:endParaRPr b="1">
              <a:solidFill>
                <a:schemeClr val="lt1"/>
              </a:solidFill>
              <a:highlight>
                <a:srgbClr val="4C12A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/>
        </p:nvSpPr>
        <p:spPr>
          <a:xfrm>
            <a:off x="4127150" y="1533350"/>
            <a:ext cx="48771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" sz="4500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Generative AI </a:t>
            </a:r>
            <a:endParaRPr b="1" sz="4500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" sz="4500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in Computer Vision</a:t>
            </a:r>
            <a:endParaRPr b="1" sz="4500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500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8" name="Google Shape;218;p29"/>
          <p:cNvSpPr/>
          <p:nvPr/>
        </p:nvSpPr>
        <p:spPr>
          <a:xfrm>
            <a:off x="649563" y="1703827"/>
            <a:ext cx="3268041" cy="19717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4C12A1"/>
                </a:solidFill>
                <a:latin typeface="DM Sans"/>
              </a:rPr>
              <a:t>03</a:t>
            </a:r>
          </a:p>
        </p:txBody>
      </p:sp>
      <p:sp>
        <p:nvSpPr>
          <p:cNvPr id="219" name="Google Shape;219;p29"/>
          <p:cNvSpPr/>
          <p:nvPr/>
        </p:nvSpPr>
        <p:spPr>
          <a:xfrm>
            <a:off x="-878320" y="-292834"/>
            <a:ext cx="3996468" cy="715250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rgbClr val="4C12A1">
              <a:alpha val="379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lt1"/>
                </a:solidFill>
                <a:highlight>
                  <a:srgbClr val="4C12A1"/>
                </a:highlight>
                <a:latin typeface="DM Sans"/>
                <a:ea typeface="DM Sans"/>
                <a:cs typeface="DM Sans"/>
                <a:sym typeface="DM Sans"/>
              </a:rPr>
              <a:t>Impact</a:t>
            </a: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 in Computer Vision</a:t>
            </a:r>
            <a:endParaRPr b="1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A4E2"/>
              </a:buClr>
              <a:buSzPts val="1800"/>
              <a:buFont typeface="Open Sans"/>
              <a:buChar char="●"/>
            </a:pPr>
            <a:r>
              <a:rPr lang="id">
                <a:latin typeface="Open Sans"/>
                <a:ea typeface="Open Sans"/>
                <a:cs typeface="Open Sans"/>
                <a:sym typeface="Open Sans"/>
              </a:rPr>
              <a:t>Helping people create new realistic images and videos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A4E2"/>
              </a:buClr>
              <a:buSzPts val="1800"/>
              <a:buFont typeface="Open Sans"/>
              <a:buChar char="●"/>
            </a:pPr>
            <a:r>
              <a:rPr lang="id">
                <a:latin typeface="Open Sans"/>
                <a:ea typeface="Open Sans"/>
                <a:cs typeface="Open Sans"/>
                <a:sym typeface="Open Sans"/>
              </a:rPr>
              <a:t>Create new game characters, items, and environments.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A4E2"/>
              </a:buClr>
              <a:buSzPts val="1800"/>
              <a:buFont typeface="Open Sans"/>
              <a:buChar char="●"/>
            </a:pPr>
            <a:r>
              <a:rPr lang="id">
                <a:latin typeface="Open Sans"/>
                <a:ea typeface="Open Sans"/>
                <a:cs typeface="Open Sans"/>
                <a:sym typeface="Open Sans"/>
              </a:rPr>
              <a:t>Generate 3D object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A4E2"/>
              </a:buClr>
              <a:buSzPts val="1800"/>
              <a:buFont typeface="Open Sans"/>
              <a:buChar char="●"/>
            </a:pPr>
            <a:r>
              <a:rPr lang="id">
                <a:latin typeface="Open Sans"/>
                <a:ea typeface="Open Sans"/>
                <a:cs typeface="Open Sans"/>
                <a:sym typeface="Open Sans"/>
              </a:rPr>
              <a:t>Stylize visual contents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A4E2"/>
              </a:buClr>
              <a:buSzPts val="1800"/>
              <a:buFont typeface="Open Sans"/>
              <a:buChar char="●"/>
            </a:pPr>
            <a:r>
              <a:rPr lang="id">
                <a:latin typeface="Open Sans"/>
                <a:ea typeface="Open Sans"/>
                <a:cs typeface="Open Sans"/>
                <a:sym typeface="Open Sans"/>
              </a:rPr>
              <a:t>Enhance image quality and remove noise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A4E2"/>
              </a:buClr>
              <a:buSzPts val="1800"/>
              <a:buFont typeface="Open Sans"/>
              <a:buChar char="●"/>
            </a:pPr>
            <a:r>
              <a:rPr lang="id">
                <a:latin typeface="Open Sans"/>
                <a:ea typeface="Open Sans"/>
                <a:cs typeface="Open Sans"/>
                <a:sym typeface="Open Sans"/>
              </a:rPr>
              <a:t>Generate image description / caption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A4E2"/>
              </a:buClr>
              <a:buSzPts val="1800"/>
              <a:buFont typeface="Open Sans"/>
              <a:buChar char="●"/>
            </a:pPr>
            <a:r>
              <a:rPr lang="id">
                <a:latin typeface="Open Sans"/>
                <a:ea typeface="Open Sans"/>
                <a:cs typeface="Open Sans"/>
                <a:sym typeface="Open Sans"/>
              </a:rPr>
              <a:t>Visual question answering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DA4E2"/>
              </a:buClr>
              <a:buSzPts val="1800"/>
              <a:buFont typeface="Open Sans"/>
              <a:buChar char="●"/>
            </a:pPr>
            <a:r>
              <a:rPr lang="id">
                <a:latin typeface="Open Sans"/>
                <a:ea typeface="Open Sans"/>
                <a:cs typeface="Open Sans"/>
                <a:sym typeface="Open Sans"/>
              </a:rPr>
              <a:t>etc.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7617409" y="4263828"/>
            <a:ext cx="1685698" cy="301716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rgbClr val="CBB9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/>
          <p:nvPr/>
        </p:nvSpPr>
        <p:spPr>
          <a:xfrm>
            <a:off x="6620911" y="4645548"/>
            <a:ext cx="3062400" cy="338700"/>
          </a:xfrm>
          <a:prstGeom prst="roundRect">
            <a:avLst>
              <a:gd fmla="val 50000" name="adj"/>
            </a:avLst>
          </a:prstGeom>
          <a:solidFill>
            <a:srgbClr val="CBB9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lt1"/>
                </a:solidFill>
                <a:highlight>
                  <a:srgbClr val="4C12A1"/>
                </a:highlight>
                <a:latin typeface="DM Sans"/>
                <a:ea typeface="DM Sans"/>
                <a:cs typeface="DM Sans"/>
                <a:sym typeface="DM Sans"/>
              </a:rPr>
              <a:t>Real-world examples</a:t>
            </a: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 showcasing GenAI</a:t>
            </a:r>
            <a:endParaRPr b="1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See what’s possible with Adobe Firefly, Adobe’s family of new creative generative AI models. Preview future applications of inpainting, conversational editing, and more.&#10;&#10;Subscribe: http://www.youtube.com/user/adobe &#10; &#10;LET’S CONNECT &#10;Facebook: http://facebook.com/adobe &#10;Twitter: http://twitter.com/adobe  &#10;Instagram: http://www.instagram.com/adobe" id="233" name="Google Shape;233;p31" title="Adobe Firefly: Future Exploration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888" y="1377006"/>
            <a:ext cx="6000225" cy="33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689675" y="558975"/>
            <a:ext cx="4822856" cy="4185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4C12A1"/>
                </a:solidFill>
                <a:latin typeface="DM Sans"/>
              </a:rPr>
              <a:t>Table of contents</a:t>
            </a:r>
          </a:p>
        </p:txBody>
      </p:sp>
      <p:sp>
        <p:nvSpPr>
          <p:cNvPr id="65" name="Google Shape;65;p14"/>
          <p:cNvSpPr txBox="1"/>
          <p:nvPr/>
        </p:nvSpPr>
        <p:spPr>
          <a:xfrm>
            <a:off x="632625" y="1678950"/>
            <a:ext cx="74490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0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01 - </a:t>
            </a:r>
            <a:r>
              <a:rPr b="1" lang="id" sz="20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Introduction to Generative AI</a:t>
            </a:r>
            <a:endParaRPr b="1" sz="20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0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02 - How Generative AI Works in General</a:t>
            </a:r>
            <a:endParaRPr b="1" sz="20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0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03 - Generative AI in Computer Vision</a:t>
            </a:r>
            <a:endParaRPr b="1" sz="20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0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04 - Risk and Ethical Consideration</a:t>
            </a:r>
            <a:endParaRPr b="1" sz="2000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5617700" y="4604400"/>
            <a:ext cx="3664500" cy="405300"/>
          </a:xfrm>
          <a:prstGeom prst="roundRect">
            <a:avLst>
              <a:gd fmla="val 50000" name="adj"/>
            </a:avLst>
          </a:prstGeom>
          <a:solidFill>
            <a:srgbClr val="CBB9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lt1"/>
                </a:solidFill>
                <a:highlight>
                  <a:srgbClr val="4C12A1"/>
                </a:highlight>
                <a:latin typeface="DM Sans"/>
                <a:ea typeface="DM Sans"/>
                <a:cs typeface="DM Sans"/>
                <a:sym typeface="DM Sans"/>
              </a:rPr>
              <a:t>Text to Image</a:t>
            </a:r>
            <a:r>
              <a:rPr b="1" lang="id">
                <a:solidFill>
                  <a:schemeClr val="lt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Model</a:t>
            </a:r>
            <a:endParaRPr b="1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9" name="Google Shape;239;p32"/>
          <p:cNvPicPr preferRelativeResize="0"/>
          <p:nvPr/>
        </p:nvPicPr>
        <p:blipFill rotWithShape="1">
          <a:blip r:embed="rId3">
            <a:alphaModFix/>
          </a:blip>
          <a:srcRect b="33342" l="25408" r="24916" t="31500"/>
          <a:stretch/>
        </p:blipFill>
        <p:spPr>
          <a:xfrm>
            <a:off x="1906225" y="2274525"/>
            <a:ext cx="2256164" cy="89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311700" y="1152475"/>
            <a:ext cx="8520600" cy="62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>
                <a:latin typeface="Open Sans"/>
                <a:ea typeface="Open Sans"/>
                <a:cs typeface="Open Sans"/>
                <a:sym typeface="Open Sans"/>
              </a:rPr>
              <a:t>Create stunning art within seconds from text prompts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1" name="Google Shape;241;p32"/>
          <p:cNvPicPr preferRelativeResize="0"/>
          <p:nvPr/>
        </p:nvPicPr>
        <p:blipFill rotWithShape="1">
          <a:blip r:embed="rId4">
            <a:alphaModFix/>
          </a:blip>
          <a:srcRect b="8268" l="0" r="3456" t="4142"/>
          <a:stretch/>
        </p:blipFill>
        <p:spPr>
          <a:xfrm>
            <a:off x="3434325" y="3473325"/>
            <a:ext cx="2547725" cy="89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2" name="Google Shape;242;p32"/>
          <p:cNvPicPr preferRelativeResize="0"/>
          <p:nvPr/>
        </p:nvPicPr>
        <p:blipFill rotWithShape="1">
          <a:blip r:embed="rId5">
            <a:alphaModFix/>
          </a:blip>
          <a:srcRect b="23550" l="15852" r="14833" t="17218"/>
          <a:stretch/>
        </p:blipFill>
        <p:spPr>
          <a:xfrm>
            <a:off x="4703200" y="2063138"/>
            <a:ext cx="2341595" cy="89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311700" y="1152475"/>
            <a:ext cx="8520600" cy="62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>
                <a:latin typeface="Open Sans"/>
                <a:ea typeface="Open Sans"/>
                <a:cs typeface="Open Sans"/>
                <a:sym typeface="Open Sans"/>
              </a:rPr>
              <a:t>Which one is AI Generated?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p33"/>
          <p:cNvSpPr txBox="1"/>
          <p:nvPr/>
        </p:nvSpPr>
        <p:spPr>
          <a:xfrm>
            <a:off x="6863575" y="4804800"/>
            <a:ext cx="219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id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Midjourney SubReddit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675" y="1677925"/>
            <a:ext cx="3058924" cy="305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1677925"/>
            <a:ext cx="3058926" cy="30589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lt1"/>
                </a:solidFill>
                <a:highlight>
                  <a:srgbClr val="4C12A1"/>
                </a:highlight>
                <a:latin typeface="DM Sans"/>
                <a:ea typeface="DM Sans"/>
                <a:cs typeface="DM Sans"/>
                <a:sym typeface="DM Sans"/>
              </a:rPr>
              <a:t>Text to Image</a:t>
            </a:r>
            <a:r>
              <a:rPr b="1" lang="id">
                <a:solidFill>
                  <a:schemeClr val="lt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Model</a:t>
            </a:r>
            <a:endParaRPr b="1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lt1"/>
                </a:solidFill>
                <a:highlight>
                  <a:srgbClr val="4C12A1"/>
                </a:highlight>
                <a:latin typeface="DM Sans"/>
                <a:ea typeface="DM Sans"/>
                <a:cs typeface="DM Sans"/>
                <a:sym typeface="DM Sans"/>
              </a:rPr>
              <a:t>Text to Image</a:t>
            </a: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 Model Foundations</a:t>
            </a:r>
            <a:endParaRPr b="1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7" name="Google Shape;257;p34"/>
          <p:cNvSpPr txBox="1"/>
          <p:nvPr>
            <p:ph idx="1" type="body"/>
          </p:nvPr>
        </p:nvSpPr>
        <p:spPr>
          <a:xfrm>
            <a:off x="4201025" y="2130050"/>
            <a:ext cx="3352800" cy="141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BB9E5"/>
              </a:buClr>
              <a:buSzPts val="1900"/>
              <a:buFont typeface="Open Sans"/>
              <a:buChar char="●"/>
            </a:pPr>
            <a:r>
              <a:rPr lang="id" sz="1900">
                <a:latin typeface="Open Sans"/>
                <a:ea typeface="Open Sans"/>
                <a:cs typeface="Open Sans"/>
                <a:sym typeface="Open Sans"/>
              </a:rPr>
              <a:t>Transformer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BB9E5"/>
              </a:buClr>
              <a:buSzPts val="1900"/>
              <a:buFont typeface="Open Sans"/>
              <a:buChar char="●"/>
            </a:pPr>
            <a:r>
              <a:rPr lang="id" sz="1900">
                <a:latin typeface="Open Sans"/>
                <a:ea typeface="Open Sans"/>
                <a:cs typeface="Open Sans"/>
                <a:sym typeface="Open Sans"/>
              </a:rPr>
              <a:t>CLIP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BB9E5"/>
              </a:buClr>
              <a:buSzPts val="1900"/>
              <a:buFont typeface="Open Sans"/>
              <a:buChar char="●"/>
            </a:pPr>
            <a:r>
              <a:rPr lang="id" sz="1900">
                <a:latin typeface="Open Sans"/>
                <a:ea typeface="Open Sans"/>
                <a:cs typeface="Open Sans"/>
                <a:sym typeface="Open Sans"/>
              </a:rPr>
              <a:t>Generative Models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325" y="1359575"/>
            <a:ext cx="2407899" cy="320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Transformer</a:t>
            </a:r>
            <a:endParaRPr b="1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27" y="1228525"/>
            <a:ext cx="2608600" cy="363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548" y="1457113"/>
            <a:ext cx="3506824" cy="331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5"/>
          <p:cNvSpPr txBox="1"/>
          <p:nvPr/>
        </p:nvSpPr>
        <p:spPr>
          <a:xfrm>
            <a:off x="6711175" y="4804800"/>
            <a:ext cx="243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id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Illustrated Transformer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35"/>
          <p:cNvSpPr txBox="1"/>
          <p:nvPr/>
        </p:nvSpPr>
        <p:spPr>
          <a:xfrm>
            <a:off x="3582400" y="1068800"/>
            <a:ext cx="54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  <a:t>The animal didn’t cross the street because</a:t>
            </a:r>
            <a:r>
              <a:rPr b="1" lang="id">
                <a:solidFill>
                  <a:srgbClr val="434343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it </a:t>
            </a:r>
            <a:r>
              <a:rPr lang="id">
                <a:solidFill>
                  <a:srgbClr val="666666"/>
                </a:solidFill>
                <a:latin typeface="DM Sans"/>
                <a:ea typeface="DM Sans"/>
                <a:cs typeface="DM Sans"/>
                <a:sym typeface="DM Sans"/>
              </a:rPr>
              <a:t>was too tired</a:t>
            </a:r>
            <a:endParaRPr>
              <a:solidFill>
                <a:srgbClr val="66666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725" y="1170125"/>
            <a:ext cx="5058000" cy="36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/>
          <p:nvPr/>
        </p:nvSpPr>
        <p:spPr>
          <a:xfrm>
            <a:off x="584700" y="2245500"/>
            <a:ext cx="29064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CLIP</a:t>
            </a:r>
            <a:r>
              <a:rPr b="1" lang="id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d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pre-trains an image encoder and a text encoder to </a:t>
            </a:r>
            <a:r>
              <a:rPr lang="id" sz="1200">
                <a:solidFill>
                  <a:srgbClr val="434343"/>
                </a:solidFill>
                <a:highlight>
                  <a:srgbClr val="CBB9E5"/>
                </a:highlight>
                <a:latin typeface="Open Sans"/>
                <a:ea typeface="Open Sans"/>
                <a:cs typeface="Open Sans"/>
                <a:sym typeface="Open Sans"/>
              </a:rPr>
              <a:t>predict which images were paired with which texts</a:t>
            </a:r>
            <a:r>
              <a:rPr lang="id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in our dataset. The aim of the model is to maximize the cosine similarity score of paired images and text and minimize the unpaired ones.</a:t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36"/>
          <p:cNvSpPr txBox="1"/>
          <p:nvPr/>
        </p:nvSpPr>
        <p:spPr>
          <a:xfrm>
            <a:off x="6362975" y="4804800"/>
            <a:ext cx="278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id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CLIP: Connecting text and images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CLIP (Contrastive Language–Image Pre-training)</a:t>
            </a:r>
            <a:endParaRPr b="1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CLIP (Contrastive Language–Image Pre-training)</a:t>
            </a:r>
            <a:endParaRPr b="1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725" y="1170125"/>
            <a:ext cx="5058000" cy="36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7"/>
          <p:cNvSpPr txBox="1"/>
          <p:nvPr/>
        </p:nvSpPr>
        <p:spPr>
          <a:xfrm>
            <a:off x="584700" y="2245500"/>
            <a:ext cx="29064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latin typeface="Open Sans"/>
                <a:ea typeface="Open Sans"/>
                <a:cs typeface="Open Sans"/>
                <a:sym typeface="Open Sans"/>
              </a:rPr>
              <a:t>CLIP </a:t>
            </a:r>
            <a:r>
              <a:rPr lang="id" sz="1200">
                <a:latin typeface="Open Sans"/>
                <a:ea typeface="Open Sans"/>
                <a:cs typeface="Open Sans"/>
                <a:sym typeface="Open Sans"/>
              </a:rPr>
              <a:t>pre-trains an image encoder and a text encoder to </a:t>
            </a:r>
            <a:r>
              <a:rPr lang="id" sz="1200">
                <a:highlight>
                  <a:srgbClr val="CBB9E5"/>
                </a:highlight>
                <a:latin typeface="Open Sans"/>
                <a:ea typeface="Open Sans"/>
                <a:cs typeface="Open Sans"/>
                <a:sym typeface="Open Sans"/>
              </a:rPr>
              <a:t>predict which images were paired</a:t>
            </a:r>
            <a:r>
              <a:rPr lang="id" sz="1200">
                <a:latin typeface="Open Sans"/>
                <a:ea typeface="Open Sans"/>
                <a:cs typeface="Open Sans"/>
                <a:sym typeface="Open Sans"/>
              </a:rPr>
              <a:t> with which texts in our dataset. The aim of the model is to maximize the cosine similarity score of paired images and text and minimize the unpaired ones.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37"/>
          <p:cNvSpPr txBox="1"/>
          <p:nvPr/>
        </p:nvSpPr>
        <p:spPr>
          <a:xfrm>
            <a:off x="6362975" y="4804800"/>
            <a:ext cx="278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id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CLIP: Connecting text and images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37"/>
          <p:cNvSpPr/>
          <p:nvPr/>
        </p:nvSpPr>
        <p:spPr>
          <a:xfrm>
            <a:off x="311700" y="1170125"/>
            <a:ext cx="8485200" cy="3634800"/>
          </a:xfrm>
          <a:prstGeom prst="rect">
            <a:avLst/>
          </a:prstGeom>
          <a:solidFill>
            <a:srgbClr val="222020">
              <a:alpha val="46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7088" y="1749173"/>
            <a:ext cx="5794425" cy="27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Generative Models</a:t>
            </a:r>
            <a:endParaRPr b="1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237900"/>
            <a:ext cx="6858000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 txBox="1"/>
          <p:nvPr/>
        </p:nvSpPr>
        <p:spPr>
          <a:xfrm>
            <a:off x="2915250" y="4310225"/>
            <a:ext cx="361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Overview of different types of generative models</a:t>
            </a:r>
            <a:endParaRPr b="1" sz="1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38"/>
          <p:cNvSpPr/>
          <p:nvPr/>
        </p:nvSpPr>
        <p:spPr>
          <a:xfrm>
            <a:off x="1143000" y="3369375"/>
            <a:ext cx="1797300" cy="723600"/>
          </a:xfrm>
          <a:prstGeom prst="rect">
            <a:avLst/>
          </a:prstGeom>
          <a:noFill/>
          <a:ln cap="flat" cmpd="sng" w="19050">
            <a:solidFill>
              <a:srgbClr val="4C12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8"/>
          <p:cNvSpPr txBox="1"/>
          <p:nvPr/>
        </p:nvSpPr>
        <p:spPr>
          <a:xfrm>
            <a:off x="1143000" y="4092975"/>
            <a:ext cx="106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solidFill>
                  <a:srgbClr val="4C12A1"/>
                </a:solidFill>
                <a:latin typeface="Open Sans"/>
                <a:ea typeface="Open Sans"/>
                <a:cs typeface="Open Sans"/>
                <a:sym typeface="Open Sans"/>
              </a:rPr>
              <a:t>Today’s Focus</a:t>
            </a:r>
            <a:endParaRPr b="1" sz="1000">
              <a:solidFill>
                <a:srgbClr val="4C12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38"/>
          <p:cNvSpPr txBox="1"/>
          <p:nvPr/>
        </p:nvSpPr>
        <p:spPr>
          <a:xfrm>
            <a:off x="6711175" y="4804800"/>
            <a:ext cx="243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id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What Are Diffusion Models?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/>
        </p:nvSpPr>
        <p:spPr>
          <a:xfrm>
            <a:off x="6558775" y="4804800"/>
            <a:ext cx="243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id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Modern Generative AI Images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75" y="858425"/>
            <a:ext cx="4430601" cy="16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275" y="2625875"/>
            <a:ext cx="4416559" cy="1659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9"/>
          <p:cNvSpPr txBox="1"/>
          <p:nvPr>
            <p:ph type="title"/>
          </p:nvPr>
        </p:nvSpPr>
        <p:spPr>
          <a:xfrm>
            <a:off x="4953000" y="1509025"/>
            <a:ext cx="426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4C12A1"/>
                </a:solidFill>
                <a:latin typeface="Open Sans"/>
                <a:ea typeface="Open Sans"/>
                <a:cs typeface="Open Sans"/>
                <a:sym typeface="Open Sans"/>
              </a:rPr>
              <a:t>Diffusion Models</a:t>
            </a:r>
            <a:endParaRPr b="1">
              <a:solidFill>
                <a:srgbClr val="4C12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39"/>
          <p:cNvSpPr txBox="1"/>
          <p:nvPr>
            <p:ph idx="1" type="body"/>
          </p:nvPr>
        </p:nvSpPr>
        <p:spPr>
          <a:xfrm>
            <a:off x="4956500" y="2126725"/>
            <a:ext cx="3991800" cy="125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30"/>
              <a:buFont typeface="Open Sans"/>
              <a:buAutoNum type="arabicPeriod"/>
            </a:pPr>
            <a:r>
              <a:rPr lang="id" sz="1629">
                <a:latin typeface="Open Sans"/>
                <a:ea typeface="Open Sans"/>
                <a:cs typeface="Open Sans"/>
                <a:sym typeface="Open Sans"/>
              </a:rPr>
              <a:t>Turn images into noise</a:t>
            </a:r>
            <a:endParaRPr sz="1629">
              <a:latin typeface="Open Sans"/>
              <a:ea typeface="Open Sans"/>
              <a:cs typeface="Open Sans"/>
              <a:sym typeface="Open Sans"/>
            </a:endParaRPr>
          </a:p>
          <a:p>
            <a:pPr indent="-3321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30"/>
              <a:buFont typeface="Open Sans"/>
              <a:buAutoNum type="arabicPeriod"/>
            </a:pPr>
            <a:r>
              <a:rPr lang="id" sz="1629">
                <a:latin typeface="Open Sans"/>
                <a:ea typeface="Open Sans"/>
                <a:cs typeface="Open Sans"/>
                <a:sym typeface="Open Sans"/>
              </a:rPr>
              <a:t>The model learns to remove noise from the images step-by-step</a:t>
            </a:r>
            <a:endParaRPr sz="1629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Stable Diffusion</a:t>
            </a:r>
            <a:endParaRPr b="1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0" name="Google Shape;310;p40"/>
          <p:cNvSpPr txBox="1"/>
          <p:nvPr>
            <p:ph idx="1" type="body"/>
          </p:nvPr>
        </p:nvSpPr>
        <p:spPr>
          <a:xfrm>
            <a:off x="311700" y="1152475"/>
            <a:ext cx="8520600" cy="62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>
                <a:latin typeface="Open Sans"/>
                <a:ea typeface="Open Sans"/>
                <a:cs typeface="Open Sans"/>
                <a:sym typeface="Open Sans"/>
              </a:rPr>
              <a:t>Stable Diffusion </a:t>
            </a:r>
            <a:r>
              <a:rPr lang="id">
                <a:highlight>
                  <a:srgbClr val="CBB9E5"/>
                </a:highlight>
                <a:latin typeface="Open Sans"/>
                <a:ea typeface="Open Sans"/>
                <a:cs typeface="Open Sans"/>
                <a:sym typeface="Open Sans"/>
              </a:rPr>
              <a:t>model architecture</a:t>
            </a:r>
            <a:r>
              <a:rPr lang="id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200" y="1674800"/>
            <a:ext cx="6035750" cy="29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0"/>
          <p:cNvSpPr txBox="1"/>
          <p:nvPr/>
        </p:nvSpPr>
        <p:spPr>
          <a:xfrm>
            <a:off x="6711175" y="4804800"/>
            <a:ext cx="243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id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Stable Diffusion paper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Stable Diffusion ControlNet</a:t>
            </a:r>
            <a:endParaRPr b="1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8" name="Google Shape;318;p41"/>
          <p:cNvSpPr txBox="1"/>
          <p:nvPr>
            <p:ph idx="1" type="body"/>
          </p:nvPr>
        </p:nvSpPr>
        <p:spPr>
          <a:xfrm>
            <a:off x="311700" y="1152475"/>
            <a:ext cx="8520600" cy="62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>
                <a:latin typeface="Open Sans"/>
                <a:ea typeface="Open Sans"/>
                <a:cs typeface="Open Sans"/>
                <a:sym typeface="Open Sans"/>
              </a:rPr>
              <a:t>What if we want </a:t>
            </a:r>
            <a:r>
              <a:rPr lang="id">
                <a:highlight>
                  <a:srgbClr val="CBB9E5"/>
                </a:highlight>
                <a:latin typeface="Open Sans"/>
                <a:ea typeface="Open Sans"/>
                <a:cs typeface="Open Sans"/>
                <a:sym typeface="Open Sans"/>
              </a:rPr>
              <a:t>more control</a:t>
            </a:r>
            <a:r>
              <a:rPr lang="id">
                <a:latin typeface="Open Sans"/>
                <a:ea typeface="Open Sans"/>
                <a:cs typeface="Open Sans"/>
                <a:sym typeface="Open Sans"/>
              </a:rPr>
              <a:t> over our image generation?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41"/>
          <p:cNvSpPr txBox="1"/>
          <p:nvPr/>
        </p:nvSpPr>
        <p:spPr>
          <a:xfrm>
            <a:off x="6711175" y="4804800"/>
            <a:ext cx="243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id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ControlNet in Diffusers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0" name="Google Shape;320;p41"/>
          <p:cNvPicPr preferRelativeResize="0"/>
          <p:nvPr/>
        </p:nvPicPr>
        <p:blipFill rotWithShape="1">
          <a:blip r:embed="rId4">
            <a:alphaModFix/>
          </a:blip>
          <a:srcRect b="65095" l="0" r="0" t="0"/>
          <a:stretch/>
        </p:blipFill>
        <p:spPr>
          <a:xfrm>
            <a:off x="2832338" y="3398225"/>
            <a:ext cx="3479324" cy="10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1"/>
          <p:cNvPicPr preferRelativeResize="0"/>
          <p:nvPr/>
        </p:nvPicPr>
        <p:blipFill rotWithShape="1">
          <a:blip r:embed="rId4">
            <a:alphaModFix/>
          </a:blip>
          <a:srcRect b="1105" l="0" r="0" t="48202"/>
          <a:stretch/>
        </p:blipFill>
        <p:spPr>
          <a:xfrm>
            <a:off x="4777325" y="1593475"/>
            <a:ext cx="3479324" cy="155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592025"/>
            <a:ext cx="3479324" cy="155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1"/>
          <p:cNvSpPr txBox="1"/>
          <p:nvPr/>
        </p:nvSpPr>
        <p:spPr>
          <a:xfrm>
            <a:off x="1110713" y="3113225"/>
            <a:ext cx="188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latin typeface="Open Sans"/>
                <a:ea typeface="Open Sans"/>
                <a:cs typeface="Open Sans"/>
                <a:sym typeface="Open Sans"/>
              </a:rPr>
              <a:t>Conditioned by Image Reference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41"/>
          <p:cNvSpPr txBox="1"/>
          <p:nvPr/>
        </p:nvSpPr>
        <p:spPr>
          <a:xfrm>
            <a:off x="5576325" y="3113225"/>
            <a:ext cx="188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latin typeface="Open Sans"/>
                <a:ea typeface="Open Sans"/>
                <a:cs typeface="Open Sans"/>
                <a:sym typeface="Open Sans"/>
              </a:rPr>
              <a:t>Conditioned by Scribble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41"/>
          <p:cNvSpPr txBox="1"/>
          <p:nvPr/>
        </p:nvSpPr>
        <p:spPr>
          <a:xfrm>
            <a:off x="3631338" y="4389700"/>
            <a:ext cx="188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>
                <a:latin typeface="Open Sans"/>
                <a:ea typeface="Open Sans"/>
                <a:cs typeface="Open Sans"/>
                <a:sym typeface="Open Sans"/>
              </a:rPr>
              <a:t>Conditioned by depth map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3974750" y="1533350"/>
            <a:ext cx="42747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4500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Introduction to Generative AI</a:t>
            </a:r>
            <a:endParaRPr b="1" sz="4500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1097063" y="1725702"/>
            <a:ext cx="2565412" cy="19717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4C12A1"/>
                </a:solidFill>
                <a:latin typeface="DM Sans"/>
              </a:rPr>
              <a:t>01</a:t>
            </a:r>
          </a:p>
        </p:txBody>
      </p:sp>
      <p:sp>
        <p:nvSpPr>
          <p:cNvPr id="73" name="Google Shape;73;p15"/>
          <p:cNvSpPr/>
          <p:nvPr/>
        </p:nvSpPr>
        <p:spPr>
          <a:xfrm>
            <a:off x="-878320" y="-292834"/>
            <a:ext cx="3996468" cy="715250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rgbClr val="4C12A1">
              <a:alpha val="379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4C12A1"/>
                </a:solidFill>
                <a:latin typeface="Open Sans"/>
                <a:ea typeface="Open Sans"/>
                <a:cs typeface="Open Sans"/>
                <a:sym typeface="Open Sans"/>
              </a:rPr>
              <a:t>Stable Diffusion Dreambooth</a:t>
            </a:r>
            <a:endParaRPr b="1">
              <a:solidFill>
                <a:srgbClr val="4C12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42"/>
          <p:cNvSpPr txBox="1"/>
          <p:nvPr>
            <p:ph idx="1" type="body"/>
          </p:nvPr>
        </p:nvSpPr>
        <p:spPr>
          <a:xfrm>
            <a:off x="311700" y="1152475"/>
            <a:ext cx="8520600" cy="627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id" sz="1829">
                <a:latin typeface="Open Sans"/>
                <a:ea typeface="Open Sans"/>
                <a:cs typeface="Open Sans"/>
                <a:sym typeface="Open Sans"/>
              </a:rPr>
              <a:t>What if we want </a:t>
            </a:r>
            <a:r>
              <a:rPr lang="id" sz="1829">
                <a:highlight>
                  <a:srgbClr val="CBB9E5"/>
                </a:highlight>
                <a:latin typeface="Open Sans"/>
                <a:ea typeface="Open Sans"/>
                <a:cs typeface="Open Sans"/>
                <a:sym typeface="Open Sans"/>
              </a:rPr>
              <a:t>more </a:t>
            </a:r>
            <a:r>
              <a:rPr lang="id" sz="1829">
                <a:highlight>
                  <a:srgbClr val="CBB9E5"/>
                </a:highlight>
                <a:latin typeface="Open Sans"/>
                <a:ea typeface="Open Sans"/>
                <a:cs typeface="Open Sans"/>
                <a:sym typeface="Open Sans"/>
              </a:rPr>
              <a:t>personalize</a:t>
            </a:r>
            <a:r>
              <a:rPr lang="id" sz="1829">
                <a:latin typeface="Open Sans"/>
                <a:ea typeface="Open Sans"/>
                <a:cs typeface="Open Sans"/>
                <a:sym typeface="Open Sans"/>
              </a:rPr>
              <a:t> image generation? Such as generating images of our pets, products, even our faces?</a:t>
            </a:r>
            <a:endParaRPr sz="1829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p42"/>
          <p:cNvSpPr txBox="1"/>
          <p:nvPr/>
        </p:nvSpPr>
        <p:spPr>
          <a:xfrm>
            <a:off x="6939775" y="4804800"/>
            <a:ext cx="192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id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Dreambooth docs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3" name="Google Shape;3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00" y="1990725"/>
            <a:ext cx="8354600" cy="24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4C12A1"/>
                </a:solidFill>
                <a:latin typeface="Open Sans"/>
                <a:ea typeface="Open Sans"/>
                <a:cs typeface="Open Sans"/>
                <a:sym typeface="Open Sans"/>
              </a:rPr>
              <a:t>Stable Diffusion Use Cases</a:t>
            </a:r>
            <a:endParaRPr b="1">
              <a:solidFill>
                <a:srgbClr val="4C12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p43"/>
          <p:cNvSpPr txBox="1"/>
          <p:nvPr/>
        </p:nvSpPr>
        <p:spPr>
          <a:xfrm>
            <a:off x="7549375" y="4804800"/>
            <a:ext cx="137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id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Clipdrop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0" name="Google Shape;340;p43"/>
          <p:cNvGrpSpPr/>
          <p:nvPr/>
        </p:nvGrpSpPr>
        <p:grpSpPr>
          <a:xfrm>
            <a:off x="228600" y="1170125"/>
            <a:ext cx="8602550" cy="3482275"/>
            <a:chOff x="152400" y="1170125"/>
            <a:chExt cx="8602550" cy="3482275"/>
          </a:xfrm>
        </p:grpSpPr>
        <p:pic>
          <p:nvPicPr>
            <p:cNvPr id="341" name="Google Shape;341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170125"/>
              <a:ext cx="6515224" cy="348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21955" y="2920851"/>
              <a:ext cx="2129695" cy="1723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25250" y="1206611"/>
              <a:ext cx="2129700" cy="17221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/>
        </p:nvSpPr>
        <p:spPr>
          <a:xfrm>
            <a:off x="4367575" y="1584950"/>
            <a:ext cx="44076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4500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Risk and Ethical Consideration</a:t>
            </a:r>
            <a:endParaRPr b="1" sz="4500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44"/>
          <p:cNvSpPr/>
          <p:nvPr/>
        </p:nvSpPr>
        <p:spPr>
          <a:xfrm>
            <a:off x="649563" y="1703827"/>
            <a:ext cx="3466847" cy="19717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4C12A1"/>
                </a:solidFill>
                <a:latin typeface="DM Sans"/>
              </a:rPr>
              <a:t>04</a:t>
            </a:r>
          </a:p>
        </p:txBody>
      </p:sp>
      <p:sp>
        <p:nvSpPr>
          <p:cNvPr id="350" name="Google Shape;350;p44"/>
          <p:cNvSpPr/>
          <p:nvPr/>
        </p:nvSpPr>
        <p:spPr>
          <a:xfrm>
            <a:off x="-878320" y="-292834"/>
            <a:ext cx="3996468" cy="715250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rgbClr val="4C12A1">
              <a:alpha val="379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lt1"/>
                </a:solidFill>
                <a:highlight>
                  <a:srgbClr val="4C12A1"/>
                </a:highlight>
                <a:latin typeface="Open Sans"/>
                <a:ea typeface="Open Sans"/>
                <a:cs typeface="Open Sans"/>
                <a:sym typeface="Open Sans"/>
              </a:rPr>
              <a:t>Risk and </a:t>
            </a:r>
            <a:r>
              <a:rPr b="1" lang="id">
                <a:solidFill>
                  <a:schemeClr val="lt1"/>
                </a:solidFill>
                <a:highlight>
                  <a:srgbClr val="4C12A1"/>
                </a:highlight>
                <a:latin typeface="Open Sans"/>
                <a:ea typeface="Open Sans"/>
                <a:cs typeface="Open Sans"/>
                <a:sym typeface="Open Sans"/>
              </a:rPr>
              <a:t>Ethical</a:t>
            </a:r>
            <a:r>
              <a:rPr b="1" lang="id">
                <a:solidFill>
                  <a:srgbClr val="4C12A1"/>
                </a:solidFill>
                <a:latin typeface="Open Sans"/>
                <a:ea typeface="Open Sans"/>
                <a:cs typeface="Open Sans"/>
                <a:sym typeface="Open Sans"/>
              </a:rPr>
              <a:t> Consideration</a:t>
            </a:r>
            <a:endParaRPr b="1">
              <a:solidFill>
                <a:srgbClr val="4C12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p45"/>
          <p:cNvSpPr txBox="1"/>
          <p:nvPr>
            <p:ph idx="1" type="body"/>
          </p:nvPr>
        </p:nvSpPr>
        <p:spPr>
          <a:xfrm>
            <a:off x="3539175" y="1808588"/>
            <a:ext cx="5560500" cy="215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940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BB9E5"/>
              </a:buClr>
              <a:buSzPts val="1588"/>
              <a:buFont typeface="Open Sans"/>
              <a:buChar char="●"/>
            </a:pPr>
            <a:r>
              <a:rPr lang="id" sz="1587">
                <a:latin typeface="Open Sans"/>
                <a:ea typeface="Open Sans"/>
                <a:cs typeface="Open Sans"/>
                <a:sym typeface="Open Sans"/>
              </a:rPr>
              <a:t>Bias and discrimination</a:t>
            </a:r>
            <a:endParaRPr sz="1587">
              <a:latin typeface="Open Sans"/>
              <a:ea typeface="Open Sans"/>
              <a:cs typeface="Open Sans"/>
              <a:sym typeface="Open Sans"/>
            </a:endParaRPr>
          </a:p>
          <a:p>
            <a:pPr indent="-32940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BB9E5"/>
              </a:buClr>
              <a:buSzPts val="1588"/>
              <a:buFont typeface="Open Sans"/>
              <a:buChar char="●"/>
            </a:pPr>
            <a:r>
              <a:rPr lang="id" sz="1587">
                <a:latin typeface="Open Sans"/>
                <a:ea typeface="Open Sans"/>
                <a:cs typeface="Open Sans"/>
                <a:sym typeface="Open Sans"/>
              </a:rPr>
              <a:t>Produce harmful/sexual contents</a:t>
            </a:r>
            <a:endParaRPr sz="1587">
              <a:latin typeface="Open Sans"/>
              <a:ea typeface="Open Sans"/>
              <a:cs typeface="Open Sans"/>
              <a:sym typeface="Open Sans"/>
            </a:endParaRPr>
          </a:p>
          <a:p>
            <a:pPr indent="-32940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BB9E5"/>
              </a:buClr>
              <a:buSzPts val="1588"/>
              <a:buFont typeface="Open Sans"/>
              <a:buChar char="●"/>
            </a:pPr>
            <a:r>
              <a:rPr lang="id" sz="1587">
                <a:latin typeface="Open Sans"/>
                <a:ea typeface="Open Sans"/>
                <a:cs typeface="Open Sans"/>
                <a:sym typeface="Open Sans"/>
              </a:rPr>
              <a:t>Hallucination</a:t>
            </a:r>
            <a:endParaRPr sz="1587">
              <a:latin typeface="Open Sans"/>
              <a:ea typeface="Open Sans"/>
              <a:cs typeface="Open Sans"/>
              <a:sym typeface="Open Sans"/>
            </a:endParaRPr>
          </a:p>
          <a:p>
            <a:pPr indent="-32940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BB9E5"/>
              </a:buClr>
              <a:buSzPts val="1588"/>
              <a:buFont typeface="Open Sans"/>
              <a:buChar char="●"/>
            </a:pPr>
            <a:r>
              <a:rPr lang="id" sz="1587">
                <a:latin typeface="Open Sans"/>
                <a:ea typeface="Open Sans"/>
                <a:cs typeface="Open Sans"/>
                <a:sym typeface="Open Sans"/>
              </a:rPr>
              <a:t>Copyright issues</a:t>
            </a:r>
            <a:endParaRPr sz="1587">
              <a:latin typeface="Open Sans"/>
              <a:ea typeface="Open Sans"/>
              <a:cs typeface="Open Sans"/>
              <a:sym typeface="Open Sans"/>
            </a:endParaRPr>
          </a:p>
          <a:p>
            <a:pPr indent="-32940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BB9E5"/>
              </a:buClr>
              <a:buSzPts val="1588"/>
              <a:buFont typeface="Open Sans"/>
              <a:buChar char="●"/>
            </a:pPr>
            <a:r>
              <a:rPr lang="id" sz="1587"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id" sz="1587">
                <a:latin typeface="Open Sans"/>
                <a:ea typeface="Open Sans"/>
                <a:cs typeface="Open Sans"/>
                <a:sym typeface="Open Sans"/>
              </a:rPr>
              <a:t>ack of explainability</a:t>
            </a:r>
            <a:endParaRPr sz="1587">
              <a:latin typeface="Open Sans"/>
              <a:ea typeface="Open Sans"/>
              <a:cs typeface="Open Sans"/>
              <a:sym typeface="Open Sans"/>
            </a:endParaRPr>
          </a:p>
          <a:p>
            <a:pPr indent="-32940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BB9E5"/>
              </a:buClr>
              <a:buSzPts val="1588"/>
              <a:buFont typeface="Open Sans"/>
              <a:buChar char="●"/>
            </a:pPr>
            <a:r>
              <a:rPr lang="id" sz="1587">
                <a:latin typeface="Open Sans"/>
                <a:ea typeface="Open Sans"/>
                <a:cs typeface="Open Sans"/>
                <a:sym typeface="Open Sans"/>
              </a:rPr>
              <a:t>Transparency (especially for closed-source model)</a:t>
            </a:r>
            <a:endParaRPr sz="1587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7" name="Google Shape;357;p45"/>
          <p:cNvPicPr preferRelativeResize="0"/>
          <p:nvPr/>
        </p:nvPicPr>
        <p:blipFill rotWithShape="1">
          <a:blip r:embed="rId3">
            <a:alphaModFix/>
          </a:blip>
          <a:srcRect b="25503" l="0" r="0" t="21725"/>
          <a:stretch/>
        </p:blipFill>
        <p:spPr>
          <a:xfrm>
            <a:off x="323850" y="1724050"/>
            <a:ext cx="2865726" cy="20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Bias and Discrimination</a:t>
            </a:r>
            <a:endParaRPr b="1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3" name="Google Shape;363;p46"/>
          <p:cNvSpPr txBox="1"/>
          <p:nvPr/>
        </p:nvSpPr>
        <p:spPr>
          <a:xfrm>
            <a:off x="6711175" y="4804800"/>
            <a:ext cx="243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id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Generative AI Bias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4" name="Google Shape;36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030" y="1263450"/>
            <a:ext cx="5487950" cy="309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Copyright Issues</a:t>
            </a:r>
            <a:endParaRPr b="1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0" name="Google Shape;370;p47"/>
          <p:cNvSpPr txBox="1"/>
          <p:nvPr/>
        </p:nvSpPr>
        <p:spPr>
          <a:xfrm>
            <a:off x="6711175" y="4804800"/>
            <a:ext cx="243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id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AI Art Copyright Lawsuit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1" name="Google Shape;3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350" y="1381725"/>
            <a:ext cx="5423299" cy="322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Transparency</a:t>
            </a:r>
            <a:endParaRPr b="1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7" name="Google Shape;377;p48"/>
          <p:cNvSpPr txBox="1"/>
          <p:nvPr/>
        </p:nvSpPr>
        <p:spPr>
          <a:xfrm>
            <a:off x="5524100" y="4804800"/>
            <a:ext cx="361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id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How is ChatGPT's Behavior Changing over Time?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8" name="Google Shape;37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763" y="1017725"/>
            <a:ext cx="4558474" cy="363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/>
          <p:nvPr/>
        </p:nvSpPr>
        <p:spPr>
          <a:xfrm>
            <a:off x="3656838" y="4635350"/>
            <a:ext cx="18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Open Sans"/>
                <a:ea typeface="Open Sans"/>
                <a:cs typeface="Open Sans"/>
                <a:sym typeface="Open Sans"/>
              </a:rPr>
              <a:t>Generated using </a:t>
            </a:r>
            <a:r>
              <a:rPr lang="id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SDXL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4" name="Google Shape;38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5175" y="554938"/>
            <a:ext cx="4033626" cy="403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601550" y="4001113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lt1"/>
                </a:solidFill>
                <a:highlight>
                  <a:srgbClr val="4C12A1"/>
                </a:highlight>
                <a:latin typeface="DM Sans"/>
                <a:ea typeface="DM Sans"/>
                <a:cs typeface="DM Sans"/>
                <a:sym typeface="DM Sans"/>
              </a:rPr>
              <a:t>The Rise</a:t>
            </a: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 of Generative AI</a:t>
            </a:r>
            <a:endParaRPr b="1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6835425" y="4804800"/>
            <a:ext cx="231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id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left image</a:t>
            </a:r>
            <a:r>
              <a:rPr lang="id" sz="100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id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right image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450" y="833200"/>
            <a:ext cx="3440714" cy="29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3850" y="898225"/>
            <a:ext cx="3728001" cy="280687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5721180" y="-384859"/>
            <a:ext cx="3996468" cy="715250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rgbClr val="4C12A1">
              <a:alpha val="379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1231925" y="104775"/>
            <a:ext cx="451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lt1"/>
                </a:solidFill>
                <a:highlight>
                  <a:srgbClr val="4C12A1"/>
                </a:highlight>
                <a:latin typeface="DM Sans"/>
                <a:ea typeface="DM Sans"/>
                <a:cs typeface="DM Sans"/>
                <a:sym typeface="DM Sans"/>
              </a:rPr>
              <a:t>The Rise</a:t>
            </a: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 of Generative AI</a:t>
            </a:r>
            <a:endParaRPr b="1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913" y="717050"/>
            <a:ext cx="6824976" cy="38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6835425" y="4804800"/>
            <a:ext cx="231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id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Generative AI is Exploding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7"/>
          <p:cNvSpPr/>
          <p:nvPr/>
        </p:nvSpPr>
        <p:spPr>
          <a:xfrm rot="5400000">
            <a:off x="-1983245" y="2677541"/>
            <a:ext cx="3996468" cy="715250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rgbClr val="4C12A1">
              <a:alpha val="379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965850" y="839675"/>
            <a:ext cx="72123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800">
                <a:solidFill>
                  <a:srgbClr val="4C12A1"/>
                </a:solidFill>
                <a:latin typeface="Open Sans"/>
                <a:ea typeface="Open Sans"/>
                <a:cs typeface="Open Sans"/>
                <a:sym typeface="Open Sans"/>
              </a:rPr>
              <a:t>In </a:t>
            </a:r>
            <a:r>
              <a:rPr lang="id" sz="1800">
                <a:solidFill>
                  <a:schemeClr val="lt1"/>
                </a:solidFill>
                <a:highlight>
                  <a:srgbClr val="4C12A1"/>
                </a:highlight>
                <a:latin typeface="Open Sans"/>
                <a:ea typeface="Open Sans"/>
                <a:cs typeface="Open Sans"/>
                <a:sym typeface="Open Sans"/>
              </a:rPr>
              <a:t>2022</a:t>
            </a:r>
            <a:r>
              <a:rPr lang="id" sz="1800">
                <a:solidFill>
                  <a:srgbClr val="4C12A1"/>
                </a:solidFill>
                <a:latin typeface="Open Sans"/>
                <a:ea typeface="Open Sans"/>
                <a:cs typeface="Open Sans"/>
                <a:sym typeface="Open Sans"/>
              </a:rPr>
              <a:t> alone, venture capital firms invested more than </a:t>
            </a:r>
            <a:r>
              <a:rPr b="1" lang="id" sz="1800">
                <a:solidFill>
                  <a:srgbClr val="4C12A1"/>
                </a:solidFill>
                <a:latin typeface="Open Sans"/>
                <a:ea typeface="Open Sans"/>
                <a:cs typeface="Open Sans"/>
                <a:sym typeface="Open Sans"/>
              </a:rPr>
              <a:t>$2B</a:t>
            </a:r>
            <a:r>
              <a:rPr lang="id" sz="1800">
                <a:solidFill>
                  <a:srgbClr val="4C12A1"/>
                </a:solidFill>
                <a:latin typeface="Open Sans"/>
                <a:ea typeface="Open Sans"/>
                <a:cs typeface="Open Sans"/>
                <a:sym typeface="Open Sans"/>
              </a:rPr>
              <a:t>, and technology leaders made </a:t>
            </a:r>
            <a:r>
              <a:rPr lang="id" sz="1800">
                <a:solidFill>
                  <a:schemeClr val="lt1"/>
                </a:solidFill>
                <a:highlight>
                  <a:srgbClr val="4C12A1"/>
                </a:highlight>
                <a:latin typeface="Open Sans"/>
                <a:ea typeface="Open Sans"/>
                <a:cs typeface="Open Sans"/>
                <a:sym typeface="Open Sans"/>
              </a:rPr>
              <a:t>significant</a:t>
            </a:r>
            <a:r>
              <a:rPr lang="id" sz="1800">
                <a:solidFill>
                  <a:srgbClr val="4C12A1"/>
                </a:solidFill>
                <a:latin typeface="Open Sans"/>
                <a:ea typeface="Open Sans"/>
                <a:cs typeface="Open Sans"/>
                <a:sym typeface="Open Sans"/>
              </a:rPr>
              <a:t> investments, such as Microsoft’s </a:t>
            </a:r>
            <a:r>
              <a:rPr b="1" lang="id" sz="1800">
                <a:solidFill>
                  <a:srgbClr val="4C12A1"/>
                </a:solidFill>
                <a:latin typeface="Open Sans"/>
                <a:ea typeface="Open Sans"/>
                <a:cs typeface="Open Sans"/>
                <a:sym typeface="Open Sans"/>
              </a:rPr>
              <a:t>$10B</a:t>
            </a:r>
            <a:r>
              <a:rPr lang="id" sz="1800">
                <a:solidFill>
                  <a:srgbClr val="4C12A1"/>
                </a:solidFill>
                <a:latin typeface="Open Sans"/>
                <a:ea typeface="Open Sans"/>
                <a:cs typeface="Open Sans"/>
                <a:sym typeface="Open Sans"/>
              </a:rPr>
              <a:t> stake in OpenAI and Google’s </a:t>
            </a:r>
            <a:r>
              <a:rPr b="1" lang="id" sz="1800">
                <a:solidFill>
                  <a:srgbClr val="4C12A1"/>
                </a:solidFill>
                <a:latin typeface="Open Sans"/>
                <a:ea typeface="Open Sans"/>
                <a:cs typeface="Open Sans"/>
                <a:sym typeface="Open Sans"/>
              </a:rPr>
              <a:t>$300M</a:t>
            </a:r>
            <a:r>
              <a:rPr lang="id" sz="1800">
                <a:solidFill>
                  <a:srgbClr val="4C12A1"/>
                </a:solidFill>
                <a:latin typeface="Open Sans"/>
                <a:ea typeface="Open Sans"/>
                <a:cs typeface="Open Sans"/>
                <a:sym typeface="Open Sans"/>
              </a:rPr>
              <a:t> stake in Anthropic.</a:t>
            </a:r>
            <a:endParaRPr sz="1800">
              <a:solidFill>
                <a:srgbClr val="4C12A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d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Deloitte AI Institute</a:t>
            </a:r>
            <a:endParaRPr b="1" sz="4500">
              <a:solidFill>
                <a:srgbClr val="E392F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205725" y="-72350"/>
            <a:ext cx="808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0">
                <a:solidFill>
                  <a:srgbClr val="BDA4E2"/>
                </a:solidFill>
              </a:rPr>
              <a:t>“</a:t>
            </a:r>
            <a:endParaRPr sz="10000">
              <a:solidFill>
                <a:srgbClr val="BDA4E2"/>
              </a:solidFill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883388" y="2821475"/>
            <a:ext cx="72123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800">
                <a:solidFill>
                  <a:srgbClr val="4C12A1"/>
                </a:solidFill>
                <a:latin typeface="Open Sans"/>
                <a:ea typeface="Open Sans"/>
                <a:cs typeface="Open Sans"/>
                <a:sym typeface="Open Sans"/>
              </a:rPr>
              <a:t>Generative AI’s </a:t>
            </a:r>
            <a:r>
              <a:rPr b="1" lang="id" sz="1800">
                <a:solidFill>
                  <a:srgbClr val="4C12A1"/>
                </a:solidFill>
                <a:latin typeface="Open Sans"/>
                <a:ea typeface="Open Sans"/>
                <a:cs typeface="Open Sans"/>
                <a:sym typeface="Open Sans"/>
              </a:rPr>
              <a:t>impact on productivity</a:t>
            </a:r>
            <a:r>
              <a:rPr lang="id" sz="1800">
                <a:solidFill>
                  <a:srgbClr val="4C12A1"/>
                </a:solidFill>
                <a:latin typeface="Open Sans"/>
                <a:ea typeface="Open Sans"/>
                <a:cs typeface="Open Sans"/>
                <a:sym typeface="Open Sans"/>
              </a:rPr>
              <a:t> could add </a:t>
            </a:r>
            <a:r>
              <a:rPr lang="id" sz="1800">
                <a:solidFill>
                  <a:schemeClr val="lt1"/>
                </a:solidFill>
                <a:highlight>
                  <a:srgbClr val="4C12A1"/>
                </a:highlight>
                <a:latin typeface="Open Sans"/>
                <a:ea typeface="Open Sans"/>
                <a:cs typeface="Open Sans"/>
                <a:sym typeface="Open Sans"/>
              </a:rPr>
              <a:t>trillions of dollars</a:t>
            </a:r>
            <a:r>
              <a:rPr lang="id" sz="1800">
                <a:solidFill>
                  <a:srgbClr val="4C12A1"/>
                </a:solidFill>
                <a:latin typeface="Open Sans"/>
                <a:ea typeface="Open Sans"/>
                <a:cs typeface="Open Sans"/>
                <a:sym typeface="Open Sans"/>
              </a:rPr>
              <a:t> in value to the global economy.</a:t>
            </a:r>
            <a:endParaRPr sz="1800">
              <a:solidFill>
                <a:srgbClr val="4C12A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d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McKinsey</a:t>
            </a:r>
            <a:endParaRPr b="1" sz="1300">
              <a:solidFill>
                <a:srgbClr val="4C12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8"/>
          <p:cNvSpPr txBox="1"/>
          <p:nvPr/>
        </p:nvSpPr>
        <p:spPr>
          <a:xfrm rot="10800000">
            <a:off x="8184500" y="3264000"/>
            <a:ext cx="733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0">
                <a:solidFill>
                  <a:srgbClr val="BDA4E2"/>
                </a:solidFill>
              </a:rPr>
              <a:t>“</a:t>
            </a:r>
            <a:endParaRPr sz="12000">
              <a:solidFill>
                <a:srgbClr val="BDA4E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86650"/>
            <a:ext cx="8520600" cy="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Before we jump in, </a:t>
            </a:r>
            <a:endParaRPr b="1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let's</a:t>
            </a: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 see </a:t>
            </a:r>
            <a:r>
              <a:rPr b="1" lang="id">
                <a:solidFill>
                  <a:schemeClr val="lt1"/>
                </a:solidFill>
                <a:highlight>
                  <a:srgbClr val="4C12A1"/>
                </a:highlight>
                <a:latin typeface="DM Sans"/>
                <a:ea typeface="DM Sans"/>
                <a:cs typeface="DM Sans"/>
                <a:sym typeface="DM Sans"/>
              </a:rPr>
              <a:t>GenAI</a:t>
            </a:r>
            <a:r>
              <a:rPr b="1" lang="id">
                <a:solidFill>
                  <a:schemeClr val="lt1"/>
                </a:solidFill>
                <a:highlight>
                  <a:srgbClr val="4C12A1"/>
                </a:highlight>
                <a:latin typeface="DM Sans"/>
                <a:ea typeface="DM Sans"/>
                <a:cs typeface="DM Sans"/>
                <a:sym typeface="DM Sans"/>
              </a:rPr>
              <a:t> in action</a:t>
            </a: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 first!</a:t>
            </a:r>
            <a:endParaRPr b="1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With Microsoft 365 Copilot, we are bringing the power of next-generation AI to work. Microsoft 365 Copilot isn’t just a better way of doing the same things. It’s an entirely new way of working.&#10;&#10;For the audio description version: https://youtu.be/7zIIQcWiWbM&#10;&#10;Learn more: https://www.microsoft.com/en-us/microsoft-365/blog/?p=269470&#10;&#10;#Microsoft #Microsoft365" id="104" name="Google Shape;104;p19" title="Introducing Microsoft 365 Copilot | Your Copilot for Work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000" y="1902250"/>
            <a:ext cx="3949625" cy="2221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 title="ssstwitter.com_1693119692785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4350" y="1902250"/>
            <a:ext cx="3949200" cy="22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lt1"/>
                </a:solidFill>
                <a:highlight>
                  <a:srgbClr val="4C12A1"/>
                </a:highlight>
                <a:latin typeface="DM Sans"/>
                <a:ea typeface="DM Sans"/>
                <a:cs typeface="DM Sans"/>
                <a:sym typeface="DM Sans"/>
              </a:rPr>
              <a:t>What is</a:t>
            </a:r>
            <a:r>
              <a:rPr b="1" lang="id">
                <a:solidFill>
                  <a:srgbClr val="4C12A1"/>
                </a:solidFill>
                <a:latin typeface="DM Sans"/>
                <a:ea typeface="DM Sans"/>
                <a:cs typeface="DM Sans"/>
                <a:sym typeface="DM Sans"/>
              </a:rPr>
              <a:t> Generative AI?</a:t>
            </a:r>
            <a:endParaRPr b="1">
              <a:solidFill>
                <a:srgbClr val="4C12A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97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>
                <a:latin typeface="Open Sans"/>
                <a:ea typeface="Open Sans"/>
                <a:cs typeface="Open Sans"/>
                <a:sym typeface="Open Sans"/>
              </a:rPr>
              <a:t>AI that enables users to </a:t>
            </a:r>
            <a:r>
              <a:rPr lang="id">
                <a:highlight>
                  <a:srgbClr val="CBB9E5"/>
                </a:highlight>
                <a:latin typeface="Open Sans"/>
                <a:ea typeface="Open Sans"/>
                <a:cs typeface="Open Sans"/>
                <a:sym typeface="Open Sans"/>
              </a:rPr>
              <a:t>generate new and original content</a:t>
            </a:r>
            <a:r>
              <a:rPr lang="id">
                <a:latin typeface="Open Sans"/>
                <a:ea typeface="Open Sans"/>
                <a:cs typeface="Open Sans"/>
                <a:sym typeface="Open Sans"/>
              </a:rPr>
              <a:t> based on a variety of inputs, like text, images, audio, or other types of data.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b="2496" l="13554" r="12013" t="0"/>
          <a:stretch/>
        </p:blipFill>
        <p:spPr>
          <a:xfrm>
            <a:off x="1452862" y="2213293"/>
            <a:ext cx="2923520" cy="2156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 rotWithShape="1">
          <a:blip r:embed="rId4">
            <a:alphaModFix/>
          </a:blip>
          <a:srcRect b="3984" l="0" r="0" t="0"/>
          <a:stretch/>
        </p:blipFill>
        <p:spPr>
          <a:xfrm>
            <a:off x="4708375" y="2185725"/>
            <a:ext cx="2982750" cy="212341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1973963" y="4455875"/>
            <a:ext cx="188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latin typeface="Open Sans"/>
                <a:ea typeface="Open Sans"/>
                <a:cs typeface="Open Sans"/>
                <a:sym typeface="Open Sans"/>
              </a:rPr>
              <a:t>ChatGPT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5259100" y="4397325"/>
            <a:ext cx="188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latin typeface="Open Sans"/>
                <a:ea typeface="Open Sans"/>
                <a:cs typeface="Open Sans"/>
                <a:sym typeface="Open Sans"/>
              </a:rPr>
              <a:t>Stable Diffusion (</a:t>
            </a:r>
            <a:r>
              <a:rPr b="1" lang="id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source</a:t>
            </a:r>
            <a:r>
              <a:rPr b="1" lang="id" sz="10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6" name="Google Shape;116;p20"/>
          <p:cNvGrpSpPr/>
          <p:nvPr/>
        </p:nvGrpSpPr>
        <p:grpSpPr>
          <a:xfrm>
            <a:off x="8513034" y="4554098"/>
            <a:ext cx="430359" cy="400199"/>
            <a:chOff x="8652775" y="883650"/>
            <a:chExt cx="38125" cy="35450"/>
          </a:xfrm>
        </p:grpSpPr>
        <p:sp>
          <p:nvSpPr>
            <p:cNvPr id="117" name="Google Shape;117;p2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rgbClr val="BDA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rgbClr val="BDA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rgbClr val="BDA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/>
        </p:nvSpPr>
        <p:spPr>
          <a:xfrm>
            <a:off x="1167950" y="2136600"/>
            <a:ext cx="288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200">
                <a:solidFill>
                  <a:srgbClr val="4C12A1"/>
                </a:solidFill>
                <a:latin typeface="Open Sans"/>
                <a:ea typeface="Open Sans"/>
                <a:cs typeface="Open Sans"/>
                <a:sym typeface="Open Sans"/>
              </a:rPr>
              <a:t>Discriminative AI</a:t>
            </a:r>
            <a:endParaRPr b="1" sz="2200">
              <a:solidFill>
                <a:srgbClr val="4C12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5" name="Google Shape;125;p21"/>
          <p:cNvCxnSpPr/>
          <p:nvPr/>
        </p:nvCxnSpPr>
        <p:spPr>
          <a:xfrm>
            <a:off x="1650950" y="2592625"/>
            <a:ext cx="1923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21"/>
          <p:cNvSpPr txBox="1"/>
          <p:nvPr/>
        </p:nvSpPr>
        <p:spPr>
          <a:xfrm>
            <a:off x="1095950" y="2839475"/>
            <a:ext cx="31389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434343"/>
                </a:solidFill>
                <a:highlight>
                  <a:srgbClr val="CBB9E5"/>
                </a:highlight>
                <a:latin typeface="Open Sans"/>
                <a:ea typeface="Open Sans"/>
                <a:cs typeface="Open Sans"/>
                <a:sym typeface="Open Sans"/>
              </a:rPr>
              <a:t>Classify or predict labels</a:t>
            </a:r>
            <a:r>
              <a:rPr lang="id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for given inputs. 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Examples: Image classification, sentiment analysis, spam detection</a:t>
            </a:r>
            <a:endParaRPr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4981150" y="2136600"/>
            <a:ext cx="288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200">
                <a:solidFill>
                  <a:srgbClr val="4C12A1"/>
                </a:solidFill>
                <a:latin typeface="Open Sans"/>
                <a:ea typeface="Open Sans"/>
                <a:cs typeface="Open Sans"/>
                <a:sym typeface="Open Sans"/>
              </a:rPr>
              <a:t>Generative</a:t>
            </a:r>
            <a:r>
              <a:rPr b="1" lang="id" sz="2200">
                <a:solidFill>
                  <a:srgbClr val="4C12A1"/>
                </a:solidFill>
                <a:latin typeface="Open Sans"/>
                <a:ea typeface="Open Sans"/>
                <a:cs typeface="Open Sans"/>
                <a:sym typeface="Open Sans"/>
              </a:rPr>
              <a:t> AI</a:t>
            </a:r>
            <a:endParaRPr b="1" sz="2200">
              <a:solidFill>
                <a:srgbClr val="4C12A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8" name="Google Shape;128;p21"/>
          <p:cNvCxnSpPr/>
          <p:nvPr/>
        </p:nvCxnSpPr>
        <p:spPr>
          <a:xfrm>
            <a:off x="5559550" y="2592625"/>
            <a:ext cx="1685700" cy="9300"/>
          </a:xfrm>
          <a:prstGeom prst="straightConnector1">
            <a:avLst/>
          </a:prstGeom>
          <a:noFill/>
          <a:ln cap="flat" cmpd="sng" w="19050">
            <a:solidFill>
              <a:srgbClr val="22202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21"/>
          <p:cNvSpPr txBox="1"/>
          <p:nvPr/>
        </p:nvSpPr>
        <p:spPr>
          <a:xfrm>
            <a:off x="4909150" y="2839475"/>
            <a:ext cx="3138900" cy="13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434343"/>
                </a:solidFill>
                <a:highlight>
                  <a:srgbClr val="CBB9E5"/>
                </a:highlight>
                <a:latin typeface="Open Sans"/>
                <a:ea typeface="Open Sans"/>
                <a:cs typeface="Open Sans"/>
                <a:sym typeface="Open Sans"/>
              </a:rPr>
              <a:t>Generate new content</a:t>
            </a:r>
            <a:r>
              <a:rPr lang="id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d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based on learned probability distributions of existing data</a:t>
            </a:r>
            <a:r>
              <a:rPr lang="id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Examples: </a:t>
            </a:r>
            <a:r>
              <a:rPr lang="id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Image generation, chatbot, code completion</a:t>
            </a:r>
            <a:endParaRPr sz="11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500" y="938400"/>
            <a:ext cx="1144500" cy="11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3700" y="938394"/>
            <a:ext cx="1144500" cy="1144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21"/>
          <p:cNvGrpSpPr/>
          <p:nvPr/>
        </p:nvGrpSpPr>
        <p:grpSpPr>
          <a:xfrm flipH="1">
            <a:off x="208365" y="4600654"/>
            <a:ext cx="373652" cy="347424"/>
            <a:chOff x="8652775" y="883650"/>
            <a:chExt cx="38125" cy="35450"/>
          </a:xfrm>
        </p:grpSpPr>
        <p:sp>
          <p:nvSpPr>
            <p:cNvPr id="133" name="Google Shape;133;p2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rgbClr val="BDA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rgbClr val="BDA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rgbClr val="BDA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21"/>
          <p:cNvSpPr/>
          <p:nvPr/>
        </p:nvSpPr>
        <p:spPr>
          <a:xfrm>
            <a:off x="5981700" y="-211750"/>
            <a:ext cx="3664500" cy="405300"/>
          </a:xfrm>
          <a:prstGeom prst="roundRect">
            <a:avLst>
              <a:gd fmla="val 50000" name="adj"/>
            </a:avLst>
          </a:prstGeom>
          <a:solidFill>
            <a:srgbClr val="CBB9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